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4"/>
  </p:notesMasterIdLst>
  <p:sldIdLst>
    <p:sldId id="256" r:id="rId2"/>
    <p:sldId id="296" r:id="rId3"/>
    <p:sldId id="297" r:id="rId4"/>
    <p:sldId id="299" r:id="rId5"/>
    <p:sldId id="300" r:id="rId6"/>
    <p:sldId id="308" r:id="rId7"/>
    <p:sldId id="303" r:id="rId8"/>
    <p:sldId id="307" r:id="rId9"/>
    <p:sldId id="309" r:id="rId10"/>
    <p:sldId id="304" r:id="rId11"/>
    <p:sldId id="306" r:id="rId12"/>
    <p:sldId id="280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Slab" charset="0"/>
      <p:regular r:id="rId23"/>
      <p:bold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  <p:embeddedFont>
      <p:font typeface="Source Sans Pro Semibold" panose="020B0603030403020204" pitchFamily="34" charset="0"/>
      <p:bold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EC2F2F-5998-4BDE-BD4F-94A0F470F822}" v="20" dt="2022-02-18T09:59:45.594"/>
  </p1510:revLst>
</p1510:revInfo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3072" autoAdjust="0"/>
  </p:normalViewPr>
  <p:slideViewPr>
    <p:cSldViewPr snapToGrid="0">
      <p:cViewPr varScale="1">
        <p:scale>
          <a:sx n="80" d="100"/>
          <a:sy n="80" d="100"/>
        </p:scale>
        <p:origin x="15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Zhang" userId="1d9505b364ca6d65" providerId="LiveId" clId="{F8EC2F2F-5998-4BDE-BD4F-94A0F470F822}"/>
    <pc:docChg chg="undo custSel addSld modSld sldOrd">
      <pc:chgData name="Michael Zhang" userId="1d9505b364ca6d65" providerId="LiveId" clId="{F8EC2F2F-5998-4BDE-BD4F-94A0F470F822}" dt="2022-02-18T11:49:53.531" v="1727"/>
      <pc:docMkLst>
        <pc:docMk/>
      </pc:docMkLst>
      <pc:sldChg chg="modSp mod">
        <pc:chgData name="Michael Zhang" userId="1d9505b364ca6d65" providerId="LiveId" clId="{F8EC2F2F-5998-4BDE-BD4F-94A0F470F822}" dt="2022-02-18T07:29:26.655" v="186" actId="1076"/>
        <pc:sldMkLst>
          <pc:docMk/>
          <pc:sldMk cId="0" sldId="256"/>
        </pc:sldMkLst>
        <pc:spChg chg="mod">
          <ac:chgData name="Michael Zhang" userId="1d9505b364ca6d65" providerId="LiveId" clId="{F8EC2F2F-5998-4BDE-BD4F-94A0F470F822}" dt="2022-02-18T07:29:26.655" v="186" actId="1076"/>
          <ac:spMkLst>
            <pc:docMk/>
            <pc:sldMk cId="0" sldId="256"/>
            <ac:spMk id="3" creationId="{7DACA694-B070-455E-94B1-0822E4B9CDC3}"/>
          </ac:spMkLst>
        </pc:spChg>
        <pc:spChg chg="mod">
          <ac:chgData name="Michael Zhang" userId="1d9505b364ca6d65" providerId="LiveId" clId="{F8EC2F2F-5998-4BDE-BD4F-94A0F470F822}" dt="2022-02-18T07:29:22.846" v="185" actId="1076"/>
          <ac:spMkLst>
            <pc:docMk/>
            <pc:sldMk cId="0" sldId="256"/>
            <ac:spMk id="70" creationId="{00000000-0000-0000-0000-000000000000}"/>
          </ac:spMkLst>
        </pc:spChg>
      </pc:sldChg>
      <pc:sldChg chg="modNotesTx">
        <pc:chgData name="Michael Zhang" userId="1d9505b364ca6d65" providerId="LiveId" clId="{F8EC2F2F-5998-4BDE-BD4F-94A0F470F822}" dt="2022-02-18T11:49:23.341" v="1715" actId="5793"/>
        <pc:sldMkLst>
          <pc:docMk/>
          <pc:sldMk cId="550020984" sldId="296"/>
        </pc:sldMkLst>
      </pc:sldChg>
      <pc:sldChg chg="modSp mod modNotesTx">
        <pc:chgData name="Michael Zhang" userId="1d9505b364ca6d65" providerId="LiveId" clId="{F8EC2F2F-5998-4BDE-BD4F-94A0F470F822}" dt="2022-02-18T11:49:20.463" v="1714" actId="5793"/>
        <pc:sldMkLst>
          <pc:docMk/>
          <pc:sldMk cId="3180815908" sldId="297"/>
        </pc:sldMkLst>
        <pc:spChg chg="mod">
          <ac:chgData name="Michael Zhang" userId="1d9505b364ca6d65" providerId="LiveId" clId="{F8EC2F2F-5998-4BDE-BD4F-94A0F470F822}" dt="2022-02-18T07:00:01.697" v="63" actId="20577"/>
          <ac:spMkLst>
            <pc:docMk/>
            <pc:sldMk cId="3180815908" sldId="297"/>
            <ac:spMk id="3" creationId="{C1977274-6F3C-489E-B5A5-52E0FDAAF680}"/>
          </ac:spMkLst>
        </pc:spChg>
      </pc:sldChg>
      <pc:sldChg chg="modSp mod modNotesTx">
        <pc:chgData name="Michael Zhang" userId="1d9505b364ca6d65" providerId="LiveId" clId="{F8EC2F2F-5998-4BDE-BD4F-94A0F470F822}" dt="2022-02-18T11:49:16.671" v="1713" actId="5793"/>
        <pc:sldMkLst>
          <pc:docMk/>
          <pc:sldMk cId="1111414326" sldId="299"/>
        </pc:sldMkLst>
        <pc:spChg chg="mod">
          <ac:chgData name="Michael Zhang" userId="1d9505b364ca6d65" providerId="LiveId" clId="{F8EC2F2F-5998-4BDE-BD4F-94A0F470F822}" dt="2022-02-18T07:04:30.051" v="114" actId="20577"/>
          <ac:spMkLst>
            <pc:docMk/>
            <pc:sldMk cId="1111414326" sldId="299"/>
            <ac:spMk id="3" creationId="{F3EE2203-8383-4B39-B408-9957C64A56EB}"/>
          </ac:spMkLst>
        </pc:spChg>
      </pc:sldChg>
      <pc:sldChg chg="modSp modNotesTx">
        <pc:chgData name="Michael Zhang" userId="1d9505b364ca6d65" providerId="LiveId" clId="{F8EC2F2F-5998-4BDE-BD4F-94A0F470F822}" dt="2022-02-18T11:49:35.339" v="1719" actId="5793"/>
        <pc:sldMkLst>
          <pc:docMk/>
          <pc:sldMk cId="2533082377" sldId="303"/>
        </pc:sldMkLst>
        <pc:picChg chg="mod">
          <ac:chgData name="Michael Zhang" userId="1d9505b364ca6d65" providerId="LiveId" clId="{F8EC2F2F-5998-4BDE-BD4F-94A0F470F822}" dt="2022-02-18T09:58:44.191" v="1672" actId="14826"/>
          <ac:picMkLst>
            <pc:docMk/>
            <pc:sldMk cId="2533082377" sldId="303"/>
            <ac:picMk id="5" creationId="{DF0BD004-4E2A-4312-9CFB-D10D3FDF56FD}"/>
          </ac:picMkLst>
        </pc:picChg>
        <pc:picChg chg="mod">
          <ac:chgData name="Michael Zhang" userId="1d9505b364ca6d65" providerId="LiveId" clId="{F8EC2F2F-5998-4BDE-BD4F-94A0F470F822}" dt="2022-02-18T09:58:49.066" v="1673" actId="14826"/>
          <ac:picMkLst>
            <pc:docMk/>
            <pc:sldMk cId="2533082377" sldId="303"/>
            <ac:picMk id="7" creationId="{3A3F998F-8112-4ABD-8A87-61F22A109BC6}"/>
          </ac:picMkLst>
        </pc:picChg>
      </pc:sldChg>
      <pc:sldChg chg="modSp mod">
        <pc:chgData name="Michael Zhang" userId="1d9505b364ca6d65" providerId="LiveId" clId="{F8EC2F2F-5998-4BDE-BD4F-94A0F470F822}" dt="2022-02-18T10:06:26.197" v="1709" actId="207"/>
        <pc:sldMkLst>
          <pc:docMk/>
          <pc:sldMk cId="0" sldId="304"/>
        </pc:sldMkLst>
        <pc:graphicFrameChg chg="modGraphic">
          <ac:chgData name="Michael Zhang" userId="1d9505b364ca6d65" providerId="LiveId" clId="{F8EC2F2F-5998-4BDE-BD4F-94A0F470F822}" dt="2022-02-18T10:00:07.494" v="1677" actId="20577"/>
          <ac:graphicFrameMkLst>
            <pc:docMk/>
            <pc:sldMk cId="0" sldId="304"/>
            <ac:graphicFrameMk id="4" creationId="{5DAD967D-FEB1-43FE-83D2-EE62B4570A81}"/>
          </ac:graphicFrameMkLst>
        </pc:graphicFrameChg>
        <pc:graphicFrameChg chg="modGraphic">
          <ac:chgData name="Michael Zhang" userId="1d9505b364ca6d65" providerId="LiveId" clId="{F8EC2F2F-5998-4BDE-BD4F-94A0F470F822}" dt="2022-02-18T10:01:16.600" v="1689" actId="20577"/>
          <ac:graphicFrameMkLst>
            <pc:docMk/>
            <pc:sldMk cId="0" sldId="304"/>
            <ac:graphicFrameMk id="34" creationId="{17E61A30-37AD-414A-A93C-FBABB4DB1E07}"/>
          </ac:graphicFrameMkLst>
        </pc:graphicFrameChg>
        <pc:graphicFrameChg chg="modGraphic">
          <ac:chgData name="Michael Zhang" userId="1d9505b364ca6d65" providerId="LiveId" clId="{F8EC2F2F-5998-4BDE-BD4F-94A0F470F822}" dt="2022-02-18T10:06:26.197" v="1709" actId="207"/>
          <ac:graphicFrameMkLst>
            <pc:docMk/>
            <pc:sldMk cId="0" sldId="304"/>
            <ac:graphicFrameMk id="421" creationId="{00000000-0000-0000-0000-000000000000}"/>
          </ac:graphicFrameMkLst>
        </pc:graphicFrameChg>
      </pc:sldChg>
      <pc:sldChg chg="modSp modNotes">
        <pc:chgData name="Michael Zhang" userId="1d9505b364ca6d65" providerId="LiveId" clId="{F8EC2F2F-5998-4BDE-BD4F-94A0F470F822}" dt="2022-02-18T11:49:45.088" v="1723"/>
        <pc:sldMkLst>
          <pc:docMk/>
          <pc:sldMk cId="809766292" sldId="307"/>
        </pc:sldMkLst>
        <pc:picChg chg="mod">
          <ac:chgData name="Michael Zhang" userId="1d9505b364ca6d65" providerId="LiveId" clId="{F8EC2F2F-5998-4BDE-BD4F-94A0F470F822}" dt="2022-02-18T09:59:41.132" v="1675" actId="14826"/>
          <ac:picMkLst>
            <pc:docMk/>
            <pc:sldMk cId="809766292" sldId="307"/>
            <ac:picMk id="5" creationId="{DF0BD004-4E2A-4312-9CFB-D10D3FDF56FD}"/>
          </ac:picMkLst>
        </pc:picChg>
        <pc:picChg chg="mod">
          <ac:chgData name="Michael Zhang" userId="1d9505b364ca6d65" providerId="LiveId" clId="{F8EC2F2F-5998-4BDE-BD4F-94A0F470F822}" dt="2022-02-18T09:59:45.594" v="1676" actId="14826"/>
          <ac:picMkLst>
            <pc:docMk/>
            <pc:sldMk cId="809766292" sldId="307"/>
            <ac:picMk id="7" creationId="{3A3F998F-8112-4ABD-8A87-61F22A109BC6}"/>
          </ac:picMkLst>
        </pc:picChg>
      </pc:sldChg>
      <pc:sldChg chg="modSp modNotesTx">
        <pc:chgData name="Michael Zhang" userId="1d9505b364ca6d65" providerId="LiveId" clId="{F8EC2F2F-5998-4BDE-BD4F-94A0F470F822}" dt="2022-02-18T11:49:31.499" v="1717" actId="5793"/>
        <pc:sldMkLst>
          <pc:docMk/>
          <pc:sldMk cId="944199705" sldId="308"/>
        </pc:sldMkLst>
        <pc:picChg chg="mod">
          <ac:chgData name="Michael Zhang" userId="1d9505b364ca6d65" providerId="LiveId" clId="{F8EC2F2F-5998-4BDE-BD4F-94A0F470F822}" dt="2022-02-18T09:44:38.362" v="1670" actId="14826"/>
          <ac:picMkLst>
            <pc:docMk/>
            <pc:sldMk cId="944199705" sldId="308"/>
            <ac:picMk id="5" creationId="{DF0BD004-4E2A-4312-9CFB-D10D3FDF56FD}"/>
          </ac:picMkLst>
        </pc:picChg>
        <pc:picChg chg="mod">
          <ac:chgData name="Michael Zhang" userId="1d9505b364ca6d65" providerId="LiveId" clId="{F8EC2F2F-5998-4BDE-BD4F-94A0F470F822}" dt="2022-02-18T09:44:44.587" v="1671" actId="14826"/>
          <ac:picMkLst>
            <pc:docMk/>
            <pc:sldMk cId="944199705" sldId="308"/>
            <ac:picMk id="7" creationId="{3A3F998F-8112-4ABD-8A87-61F22A109BC6}"/>
          </ac:picMkLst>
        </pc:picChg>
      </pc:sldChg>
      <pc:sldChg chg="addSp modSp new mod ord modNotesTx">
        <pc:chgData name="Michael Zhang" userId="1d9505b364ca6d65" providerId="LiveId" clId="{F8EC2F2F-5998-4BDE-BD4F-94A0F470F822}" dt="2022-02-18T11:49:53.531" v="1727"/>
        <pc:sldMkLst>
          <pc:docMk/>
          <pc:sldMk cId="2165811318" sldId="309"/>
        </pc:sldMkLst>
        <pc:spChg chg="mod">
          <ac:chgData name="Michael Zhang" userId="1d9505b364ca6d65" providerId="LiveId" clId="{F8EC2F2F-5998-4BDE-BD4F-94A0F470F822}" dt="2022-02-18T07:14:46.683" v="140" actId="20577"/>
          <ac:spMkLst>
            <pc:docMk/>
            <pc:sldMk cId="2165811318" sldId="309"/>
            <ac:spMk id="2" creationId="{3E4EC285-AA80-4F15-BACB-4F441159A4D4}"/>
          </ac:spMkLst>
        </pc:spChg>
        <pc:spChg chg="mod">
          <ac:chgData name="Michael Zhang" userId="1d9505b364ca6d65" providerId="LiveId" clId="{F8EC2F2F-5998-4BDE-BD4F-94A0F470F822}" dt="2022-02-18T07:24:20.906" v="177" actId="1076"/>
          <ac:spMkLst>
            <pc:docMk/>
            <pc:sldMk cId="2165811318" sldId="309"/>
            <ac:spMk id="3" creationId="{C0C143D1-7189-40BF-A85B-FF24200A3E82}"/>
          </ac:spMkLst>
        </pc:spChg>
        <pc:picChg chg="add mod">
          <ac:chgData name="Michael Zhang" userId="1d9505b364ca6d65" providerId="LiveId" clId="{F8EC2F2F-5998-4BDE-BD4F-94A0F470F822}" dt="2022-02-18T07:15:09.276" v="144" actId="1076"/>
          <ac:picMkLst>
            <pc:docMk/>
            <pc:sldMk cId="2165811318" sldId="309"/>
            <ac:picMk id="1026" creationId="{82DF0E63-18AD-47AB-811B-49823693C154}"/>
          </ac:picMkLst>
        </pc:picChg>
        <pc:picChg chg="add mod">
          <ac:chgData name="Michael Zhang" userId="1d9505b364ca6d65" providerId="LiveId" clId="{F8EC2F2F-5998-4BDE-BD4F-94A0F470F822}" dt="2022-02-18T07:15:56.413" v="147" actId="1076"/>
          <ac:picMkLst>
            <pc:docMk/>
            <pc:sldMk cId="2165811318" sldId="309"/>
            <ac:picMk id="1028" creationId="{877EA1F7-57A5-494A-B082-B314942ED1CC}"/>
          </ac:picMkLst>
        </pc:picChg>
        <pc:picChg chg="add mod">
          <ac:chgData name="Michael Zhang" userId="1d9505b364ca6d65" providerId="LiveId" clId="{F8EC2F2F-5998-4BDE-BD4F-94A0F470F822}" dt="2022-02-18T07:16:28.059" v="150" actId="1076"/>
          <ac:picMkLst>
            <pc:docMk/>
            <pc:sldMk cId="2165811318" sldId="309"/>
            <ac:picMk id="1030" creationId="{2F3C0C80-F1F1-4F7C-A7F6-1A934DD133A5}"/>
          </ac:picMkLst>
        </pc:picChg>
        <pc:picChg chg="add mod">
          <ac:chgData name="Michael Zhang" userId="1d9505b364ca6d65" providerId="LiveId" clId="{F8EC2F2F-5998-4BDE-BD4F-94A0F470F822}" dt="2022-02-18T07:17:18.581" v="153" actId="1076"/>
          <ac:picMkLst>
            <pc:docMk/>
            <pc:sldMk cId="2165811318" sldId="309"/>
            <ac:picMk id="1032" creationId="{A85D6988-29A6-42E4-83AC-89EB6E42402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37791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b="0" i="0" dirty="0">
              <a:solidFill>
                <a:srgbClr val="333333"/>
              </a:solidFill>
              <a:effectLst/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216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1727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27550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459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7857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b="1" i="0" dirty="0">
              <a:solidFill>
                <a:srgbClr val="292929"/>
              </a:solidFill>
              <a:effectLst/>
              <a:latin typeface="charter"/>
            </a:endParaRPr>
          </a:p>
        </p:txBody>
      </p:sp>
    </p:spTree>
    <p:extLst>
      <p:ext uri="{BB962C8B-B14F-4D97-AF65-F5344CB8AC3E}">
        <p14:creationId xmlns:p14="http://schemas.microsoft.com/office/powerpoint/2010/main" val="28609277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0f50570214_4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0f50570214_4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668300" y="14119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800" dirty="0"/>
              <a:t>Deep Learning</a:t>
            </a:r>
            <a:r>
              <a:rPr lang="en-US" sz="2800" dirty="0"/>
              <a:t> Approach for predicting Protein-Ligand Pair</a:t>
            </a:r>
            <a:endParaRPr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ACA694-B070-455E-94B1-0822E4B9CDC3}"/>
              </a:ext>
            </a:extLst>
          </p:cNvPr>
          <p:cNvSpPr txBox="1">
            <a:spLocks/>
          </p:cNvSpPr>
          <p:nvPr/>
        </p:nvSpPr>
        <p:spPr>
          <a:xfrm>
            <a:off x="4572000" y="2571750"/>
            <a:ext cx="2903700" cy="16285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CA" sz="6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CA" b="1" dirty="0">
                <a:solidFill>
                  <a:schemeClr val="accent1">
                    <a:lumMod val="75000"/>
                  </a:schemeClr>
                </a:solidFill>
              </a:rPr>
              <a:t>Name: Chenxi Zhang</a:t>
            </a:r>
          </a:p>
          <a:p>
            <a:endParaRPr lang="en-CA" sz="6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CA" b="1" dirty="0">
                <a:solidFill>
                  <a:schemeClr val="accent1">
                    <a:lumMod val="75000"/>
                  </a:schemeClr>
                </a:solidFill>
              </a:rPr>
              <a:t>Peer Editor: </a:t>
            </a:r>
            <a:r>
              <a:rPr lang="en-CA" b="1" dirty="0" err="1">
                <a:solidFill>
                  <a:schemeClr val="accent1">
                    <a:lumMod val="75000"/>
                  </a:schemeClr>
                </a:solidFill>
              </a:rPr>
              <a:t>Siqi</a:t>
            </a:r>
            <a:r>
              <a:rPr lang="en-CA" b="1" dirty="0">
                <a:solidFill>
                  <a:schemeClr val="accent1">
                    <a:lumMod val="75000"/>
                  </a:schemeClr>
                </a:solidFill>
              </a:rPr>
              <a:t> Tian</a:t>
            </a:r>
          </a:p>
          <a:p>
            <a:r>
              <a:rPr lang="en-CA" b="1" dirty="0">
                <a:solidFill>
                  <a:schemeClr val="accent1">
                    <a:lumMod val="75000"/>
                  </a:schemeClr>
                </a:solidFill>
              </a:rPr>
              <a:t>                      </a:t>
            </a:r>
            <a:r>
              <a:rPr lang="en-CA" b="1" dirty="0" err="1">
                <a:solidFill>
                  <a:schemeClr val="accent1">
                    <a:lumMod val="75000"/>
                  </a:schemeClr>
                </a:solidFill>
              </a:rPr>
              <a:t>Yifan</a:t>
            </a:r>
            <a:r>
              <a:rPr lang="en-CA" b="1" dirty="0">
                <a:solidFill>
                  <a:schemeClr val="accent1">
                    <a:lumMod val="75000"/>
                  </a:schemeClr>
                </a:solidFill>
              </a:rPr>
              <a:t> Song</a:t>
            </a:r>
          </a:p>
          <a:p>
            <a:r>
              <a:rPr lang="en-CA" b="1" dirty="0">
                <a:solidFill>
                  <a:schemeClr val="accent1">
                    <a:lumMod val="75000"/>
                  </a:schemeClr>
                </a:solidFill>
              </a:rPr>
              <a:t>                      </a:t>
            </a:r>
            <a:r>
              <a:rPr lang="en-CA" b="1" dirty="0" err="1">
                <a:solidFill>
                  <a:schemeClr val="accent1">
                    <a:lumMod val="75000"/>
                  </a:schemeClr>
                </a:solidFill>
              </a:rPr>
              <a:t>Ruimeng</a:t>
            </a:r>
            <a:r>
              <a:rPr lang="en-CA" b="1" dirty="0">
                <a:solidFill>
                  <a:schemeClr val="accent1">
                    <a:lumMod val="75000"/>
                  </a:schemeClr>
                </a:solidFill>
              </a:rPr>
              <a:t> Zhou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0"/>
          <p:cNvSpPr/>
          <p:nvPr/>
        </p:nvSpPr>
        <p:spPr>
          <a:xfrm>
            <a:off x="345450" y="2990698"/>
            <a:ext cx="8453100" cy="18991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zh-CN" sz="10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Model Performance</a:t>
            </a:r>
            <a:endParaRPr sz="1000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21" name="Google Shape;421;p50"/>
          <p:cNvGraphicFramePr/>
          <p:nvPr>
            <p:extLst>
              <p:ext uri="{D42A27DB-BD31-4B8C-83A1-F6EECF244321}">
                <p14:modId xmlns:p14="http://schemas.microsoft.com/office/powerpoint/2010/main" val="3948509815"/>
              </p:ext>
            </p:extLst>
          </p:nvPr>
        </p:nvGraphicFramePr>
        <p:xfrm>
          <a:off x="3452511" y="3302685"/>
          <a:ext cx="2644550" cy="173826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64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1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19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900" b="1" dirty="0">
                          <a:solidFill>
                            <a:schemeClr val="lt1"/>
                          </a:solidFill>
                        </a:rPr>
                        <a:t>Precision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900" b="1" dirty="0">
                          <a:solidFill>
                            <a:schemeClr val="lt1"/>
                          </a:solidFill>
                        </a:rPr>
                        <a:t>Recall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900" b="1" dirty="0">
                          <a:solidFill>
                            <a:schemeClr val="lt1"/>
                          </a:solidFill>
                        </a:rPr>
                        <a:t>F1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139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altLang="zh-CN" sz="900" b="1" dirty="0">
                          <a:solidFill>
                            <a:schemeClr val="lt1"/>
                          </a:solidFill>
                        </a:rPr>
                        <a:t>Negative Pair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0.96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0.92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0.94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39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altLang="zh-CN" sz="900" b="1" dirty="0">
                          <a:solidFill>
                            <a:schemeClr val="lt1"/>
                          </a:solidFill>
                        </a:rPr>
                        <a:t>Positive Pair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>
                        <a:lumMod val="90000"/>
                        <a:lumOff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0.93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0.96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0.94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9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900" b="1" dirty="0">
                          <a:solidFill>
                            <a:schemeClr val="lt1"/>
                          </a:solidFill>
                        </a:rPr>
                        <a:t>Accuracy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0.94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422" name="Google Shape;422;p50"/>
          <p:cNvPicPr preferRelativeResize="0"/>
          <p:nvPr/>
        </p:nvPicPr>
        <p:blipFill>
          <a:blip r:embed="rId3"/>
          <a:srcRect/>
          <a:stretch/>
        </p:blipFill>
        <p:spPr>
          <a:xfrm>
            <a:off x="6264263" y="3302701"/>
            <a:ext cx="2375670" cy="167623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50"/>
          <p:cNvSpPr txBox="1">
            <a:spLocks noGrp="1"/>
          </p:cNvSpPr>
          <p:nvPr>
            <p:ph type="sldNum" idx="12"/>
          </p:nvPr>
        </p:nvSpPr>
        <p:spPr>
          <a:xfrm>
            <a:off x="8639933" y="47498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10</a:t>
            </a:fld>
            <a:endParaRPr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A4C87023-3954-4728-AB0E-39C77A881529}"/>
              </a:ext>
            </a:extLst>
          </p:cNvPr>
          <p:cNvSpPr txBox="1">
            <a:spLocks/>
          </p:cNvSpPr>
          <p:nvPr/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CA" dirty="0"/>
              <a:t>Model Summary</a:t>
            </a:r>
          </a:p>
        </p:txBody>
      </p:sp>
      <p:graphicFrame>
        <p:nvGraphicFramePr>
          <p:cNvPr id="34" name="Google Shape;419;p50">
            <a:extLst>
              <a:ext uri="{FF2B5EF4-FFF2-40B4-BE49-F238E27FC236}">
                <a16:creationId xmlns:a16="http://schemas.microsoft.com/office/drawing/2014/main" id="{17E61A30-37AD-414A-A93C-FBABB4DB1E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9803691"/>
              </p:ext>
            </p:extLst>
          </p:nvPr>
        </p:nvGraphicFramePr>
        <p:xfrm>
          <a:off x="1192212" y="3302685"/>
          <a:ext cx="2093097" cy="16762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406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7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2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9316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9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Predicted</a:t>
                      </a:r>
                      <a:endParaRPr sz="9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3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altLang="zh-CN" sz="900" b="1" dirty="0">
                          <a:solidFill>
                            <a:schemeClr val="lt1"/>
                          </a:solidFill>
                        </a:rPr>
                        <a:t>0</a:t>
                      </a:r>
                      <a:r>
                        <a:rPr lang="zh-CN" sz="900" b="1" dirty="0">
                          <a:solidFill>
                            <a:schemeClr val="lt1"/>
                          </a:solidFill>
                        </a:rPr>
                        <a:t> 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altLang="zh-CN" sz="900" b="1" dirty="0">
                          <a:solidFill>
                            <a:schemeClr val="lt1"/>
                          </a:solidFill>
                        </a:rPr>
                        <a:t>1</a:t>
                      </a:r>
                      <a:r>
                        <a:rPr lang="zh-CN" sz="900" b="1" dirty="0">
                          <a:solidFill>
                            <a:schemeClr val="lt1"/>
                          </a:solidFill>
                        </a:rPr>
                        <a:t> 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880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altLang="zh-CN" sz="900" b="1" dirty="0">
                          <a:solidFill>
                            <a:schemeClr val="lt1"/>
                          </a:solidFill>
                        </a:rPr>
                        <a:t>0</a:t>
                      </a:r>
                      <a:r>
                        <a:rPr lang="zh-CN" sz="900" b="1" dirty="0">
                          <a:solidFill>
                            <a:schemeClr val="lt1"/>
                          </a:solidFill>
                        </a:rPr>
                        <a:t> 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915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75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80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altLang="zh-CN" sz="900" b="1" dirty="0">
                          <a:solidFill>
                            <a:schemeClr val="lt1"/>
                          </a:solidFill>
                        </a:rPr>
                        <a:t>1</a:t>
                      </a:r>
                      <a:r>
                        <a:rPr lang="zh-CN" sz="900" b="1" dirty="0">
                          <a:solidFill>
                            <a:schemeClr val="lt1"/>
                          </a:solidFill>
                        </a:rPr>
                        <a:t> </a:t>
                      </a:r>
                      <a:endParaRPr sz="900" b="1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42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000" b="1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948</a:t>
                      </a:r>
                      <a:endParaRPr sz="1000" b="1" dirty="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5" name="Google Shape;420;p50">
            <a:extLst>
              <a:ext uri="{FF2B5EF4-FFF2-40B4-BE49-F238E27FC236}">
                <a16:creationId xmlns:a16="http://schemas.microsoft.com/office/drawing/2014/main" id="{751FDBE9-2F91-41DD-9848-6D52E90874DC}"/>
              </a:ext>
            </a:extLst>
          </p:cNvPr>
          <p:cNvSpPr/>
          <p:nvPr/>
        </p:nvSpPr>
        <p:spPr>
          <a:xfrm rot="-5400000">
            <a:off x="551756" y="4353973"/>
            <a:ext cx="859355" cy="39056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Actual</a:t>
            </a:r>
            <a:endParaRPr sz="10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DAD967D-FEB1-43FE-83D2-EE62B4570A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8050579"/>
              </p:ext>
            </p:extLst>
          </p:nvPr>
        </p:nvGraphicFramePr>
        <p:xfrm>
          <a:off x="786149" y="1123565"/>
          <a:ext cx="7853784" cy="1723817"/>
        </p:xfrm>
        <a:graphic>
          <a:graphicData uri="http://schemas.openxmlformats.org/drawingml/2006/table">
            <a:tbl>
              <a:tblPr firstRow="1" bandRow="1">
                <a:tableStyleId>{701FB10D-A61A-4DE4-8506-F670E7A89527}</a:tableStyleId>
              </a:tblPr>
              <a:tblGrid>
                <a:gridCol w="2617928">
                  <a:extLst>
                    <a:ext uri="{9D8B030D-6E8A-4147-A177-3AD203B41FA5}">
                      <a16:colId xmlns:a16="http://schemas.microsoft.com/office/drawing/2014/main" val="1959323429"/>
                    </a:ext>
                  </a:extLst>
                </a:gridCol>
                <a:gridCol w="2617928">
                  <a:extLst>
                    <a:ext uri="{9D8B030D-6E8A-4147-A177-3AD203B41FA5}">
                      <a16:colId xmlns:a16="http://schemas.microsoft.com/office/drawing/2014/main" val="247013832"/>
                    </a:ext>
                  </a:extLst>
                </a:gridCol>
                <a:gridCol w="2617928">
                  <a:extLst>
                    <a:ext uri="{9D8B030D-6E8A-4147-A177-3AD203B41FA5}">
                      <a16:colId xmlns:a16="http://schemas.microsoft.com/office/drawing/2014/main" val="3947449175"/>
                    </a:ext>
                  </a:extLst>
                </a:gridCol>
              </a:tblGrid>
              <a:tr h="395391">
                <a:tc gridSpan="3">
                  <a:txBody>
                    <a:bodyPr/>
                    <a:lstStyle/>
                    <a:p>
                      <a:pPr algn="ctr"/>
                      <a:r>
                        <a:rPr lang="en-CA" sz="1800" dirty="0">
                          <a:solidFill>
                            <a:schemeClr val="bg1"/>
                          </a:solidFill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rPr>
                        <a:t>Parameters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208622"/>
                  </a:ext>
                </a:extLst>
              </a:tr>
              <a:tr h="395391"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Construction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Training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>
                          <a:solidFill>
                            <a:schemeClr val="bg1"/>
                          </a:solidFill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Validating</a:t>
                      </a:r>
                      <a:endParaRPr lang="en-CA" dirty="0">
                        <a:solidFill>
                          <a:schemeClr val="bg1"/>
                        </a:solidFill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760968"/>
                  </a:ext>
                </a:extLst>
              </a:tr>
              <a:tr h="4335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050" b="1" dirty="0">
                          <a:solidFill>
                            <a:schemeClr val="bg1"/>
                          </a:solidFill>
                        </a:rPr>
                        <a:t>Epochs: 10 ~ 20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050" b="1" dirty="0">
                          <a:solidFill>
                            <a:schemeClr val="bg1"/>
                          </a:solidFill>
                        </a:rPr>
                        <a:t>Last Layer Activation Function: Sigmoid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050" b="1" dirty="0">
                          <a:solidFill>
                            <a:schemeClr val="bg1"/>
                          </a:solidFill>
                        </a:rPr>
                        <a:t>Loss Function: Binary </a:t>
                      </a:r>
                      <a:r>
                        <a:rPr lang="en-CA" sz="1050" b="1" dirty="0" err="1">
                          <a:solidFill>
                            <a:schemeClr val="bg1"/>
                          </a:solidFill>
                        </a:rPr>
                        <a:t>Crossentropy</a:t>
                      </a:r>
                      <a:endParaRPr lang="en-CA" sz="105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7054767"/>
                  </a:ext>
                </a:extLst>
              </a:tr>
              <a:tr h="4994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050" b="1" dirty="0">
                          <a:solidFill>
                            <a:schemeClr val="bg1"/>
                          </a:solidFill>
                        </a:rPr>
                        <a:t>Batch Size: 32</a:t>
                      </a:r>
                    </a:p>
                    <a:p>
                      <a:endParaRPr lang="en-CA" sz="105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050" b="1" dirty="0">
                          <a:solidFill>
                            <a:schemeClr val="bg1"/>
                          </a:solidFill>
                        </a:rPr>
                        <a:t>Optimizers &amp; Learning Rate: Adam(0.01)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050" b="1" dirty="0">
                          <a:solidFill>
                            <a:schemeClr val="bg1"/>
                          </a:solidFill>
                        </a:rPr>
                        <a:t>Metrics: </a:t>
                      </a:r>
                      <a:r>
                        <a:rPr lang="en-CA" sz="1050" b="1" dirty="0" err="1">
                          <a:solidFill>
                            <a:schemeClr val="bg1"/>
                          </a:solidFill>
                        </a:rPr>
                        <a:t>val_acc</a:t>
                      </a:r>
                      <a:endParaRPr lang="en-CA" sz="105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936212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3C4EB-E79C-4C10-85DD-3A62B364C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DD8D5-9B1D-4A37-9C22-18073DB3B7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2000" dirty="0"/>
              <a:t>Test Set: 824 * 824 pairs of Protein-Ligand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BEFA9-18D7-4F47-B8B3-1B98F0D648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834C5E-E933-4D00-B6A3-03A1C98F6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9455" y="1948288"/>
            <a:ext cx="4948395" cy="22004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98B75F-71DC-4E60-922D-04F90232D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216" y="2571750"/>
            <a:ext cx="1861173" cy="803142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CBA39AD6-845C-4C58-9B46-21E145892C21}"/>
              </a:ext>
            </a:extLst>
          </p:cNvPr>
          <p:cNvSpPr/>
          <p:nvPr/>
        </p:nvSpPr>
        <p:spPr>
          <a:xfrm>
            <a:off x="3051656" y="2862146"/>
            <a:ext cx="235201" cy="156117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2931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6"/>
          <p:cNvSpPr txBox="1">
            <a:spLocks noGrp="1"/>
          </p:cNvSpPr>
          <p:nvPr>
            <p:ph type="ctrTitle" idx="4294967295"/>
          </p:nvPr>
        </p:nvSpPr>
        <p:spPr>
          <a:xfrm>
            <a:off x="631984" y="1259956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Thanks!</a:t>
            </a:r>
            <a:endParaRPr sz="6000" b="1" dirty="0"/>
          </a:p>
        </p:txBody>
      </p:sp>
      <p:sp>
        <p:nvSpPr>
          <p:cNvPr id="404" name="Google Shape;404;p36"/>
          <p:cNvSpPr txBox="1">
            <a:spLocks noGrp="1"/>
          </p:cNvSpPr>
          <p:nvPr>
            <p:ph type="subTitle" idx="4294967295"/>
          </p:nvPr>
        </p:nvSpPr>
        <p:spPr>
          <a:xfrm>
            <a:off x="631984" y="2383327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Any questions?</a:t>
            </a:r>
            <a:endParaRPr sz="3600" b="1" dirty="0"/>
          </a:p>
        </p:txBody>
      </p:sp>
      <p:sp>
        <p:nvSpPr>
          <p:cNvPr id="406" name="Google Shape;406;p3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FE9AD-D0F7-4E6D-A7C4-116464FF1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D5C36F-FCC6-4249-94FD-CAE804B0E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042" y="1200150"/>
            <a:ext cx="3675300" cy="2066694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0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The protein-ligand complex is a reversible non-covalent interaction between two biological molecules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0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The molecules (protein and ligand) recognize each other also by stereospecificity i.e. by the form of the two molecules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0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In protein-ligand binding, the ligand is usually a molecule which produces a signal by binding to a site on a target protein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00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The binding typically results in a change of conformational conformation of the target protein</a:t>
            </a:r>
          </a:p>
          <a:p>
            <a:endParaRPr lang="en-CA" sz="1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7C120-4EC8-44C5-9665-BF44A76C53F9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86042" y="3456274"/>
            <a:ext cx="3675300" cy="1067528"/>
          </a:xfrm>
        </p:spPr>
        <p:txBody>
          <a:bodyPr/>
          <a:lstStyle/>
          <a:p>
            <a:r>
              <a:rPr lang="en-US" sz="1050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In this project, we are required to develop and train a neural network that takes in the x, y, z coordinates of atoms and the atom types of each protein and the ligand to predict if they can bind or not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C9F876-BAFB-46AF-9C26-49C16E89AF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B5C13A-6BF4-483E-8733-790273231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578" y="3266844"/>
            <a:ext cx="1635011" cy="149127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5420F09-7F4A-4E42-A292-4AC0BC3C2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7976" y="1200150"/>
            <a:ext cx="1974216" cy="147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D4AF9485-11D5-4763-9716-0AD30FA78442}"/>
              </a:ext>
            </a:extLst>
          </p:cNvPr>
          <p:cNvSpPr/>
          <p:nvPr/>
        </p:nvSpPr>
        <p:spPr>
          <a:xfrm>
            <a:off x="6182156" y="2832410"/>
            <a:ext cx="185854" cy="237892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50020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6C004-8C3A-413E-A54A-A30556AFD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Pre-processing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977274-6F3C-489E-B5A5-52E0FDAAF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0" y="1041989"/>
            <a:ext cx="3443879" cy="1637164"/>
          </a:xfrm>
        </p:spPr>
        <p:txBody>
          <a:bodyPr/>
          <a:lstStyle/>
          <a:p>
            <a:pPr>
              <a:lnSpc>
                <a:spcPct val="150000"/>
              </a:lnSpc>
              <a:spcBef>
                <a:spcPts val="400"/>
              </a:spcBef>
            </a:pPr>
            <a:r>
              <a:rPr lang="en-CA" sz="1400" dirty="0"/>
              <a:t>Problem: Inconsistent Input Size</a:t>
            </a:r>
          </a:p>
          <a:p>
            <a:pPr lvl="1">
              <a:spcBef>
                <a:spcPts val="400"/>
              </a:spcBef>
            </a:pPr>
            <a:r>
              <a:rPr lang="en-CA" sz="1200" dirty="0"/>
              <a:t>X, Y, Z not in the same scale</a:t>
            </a:r>
          </a:p>
          <a:p>
            <a:pPr lvl="1">
              <a:spcBef>
                <a:spcPts val="400"/>
              </a:spcBef>
            </a:pPr>
            <a:r>
              <a:rPr lang="en-CA" sz="1200" dirty="0"/>
              <a:t>Number of atoms inconsistent</a:t>
            </a:r>
          </a:p>
          <a:p>
            <a:pPr>
              <a:lnSpc>
                <a:spcPct val="150000"/>
              </a:lnSpc>
              <a:spcBef>
                <a:spcPts val="400"/>
              </a:spcBef>
            </a:pPr>
            <a:r>
              <a:rPr lang="en-CA" sz="1400" dirty="0"/>
              <a:t>Solution: Voxelization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335FF-941D-41D0-A5DB-FFAC1840C9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05CC11BA-A206-402D-857B-8C642FBB6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7976" y="998012"/>
            <a:ext cx="1900687" cy="1668434"/>
          </a:xfrm>
          <a:prstGeom prst="rect">
            <a:avLst/>
          </a:prstGeom>
        </p:spPr>
      </p:pic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06EFF272-B7F9-4305-BF6B-A5582FD1F0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336" y="1010720"/>
            <a:ext cx="1900687" cy="16684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F3621A8-DC80-495B-B718-46A717379CB3}"/>
              </a:ext>
            </a:extLst>
          </p:cNvPr>
          <p:cNvSpPr/>
          <p:nvPr/>
        </p:nvSpPr>
        <p:spPr>
          <a:xfrm>
            <a:off x="4972477" y="1041990"/>
            <a:ext cx="313202" cy="15931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4FBDFE-1255-435F-AAA1-21CECBBA53A2}"/>
              </a:ext>
            </a:extLst>
          </p:cNvPr>
          <p:cNvSpPr/>
          <p:nvPr/>
        </p:nvSpPr>
        <p:spPr>
          <a:xfrm>
            <a:off x="7296617" y="1041989"/>
            <a:ext cx="313202" cy="15931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Google Shape;241;p41">
            <a:extLst>
              <a:ext uri="{FF2B5EF4-FFF2-40B4-BE49-F238E27FC236}">
                <a16:creationId xmlns:a16="http://schemas.microsoft.com/office/drawing/2014/main" id="{D7C2EE64-DBE3-482B-87A9-D588FA8D7758}"/>
              </a:ext>
            </a:extLst>
          </p:cNvPr>
          <p:cNvSpPr txBox="1"/>
          <p:nvPr/>
        </p:nvSpPr>
        <p:spPr>
          <a:xfrm>
            <a:off x="786150" y="2905733"/>
            <a:ext cx="1359000" cy="369302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 cap="flat" cmpd="sng">
            <a:solidFill>
              <a:srgbClr val="1A99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Protein Atoms</a:t>
            </a:r>
            <a:endParaRPr sz="12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42;p41">
            <a:extLst>
              <a:ext uri="{FF2B5EF4-FFF2-40B4-BE49-F238E27FC236}">
                <a16:creationId xmlns:a16="http://schemas.microsoft.com/office/drawing/2014/main" id="{7A4270CE-10EE-481F-AD26-2B49F10E74FB}"/>
              </a:ext>
            </a:extLst>
          </p:cNvPr>
          <p:cNvSpPr txBox="1"/>
          <p:nvPr/>
        </p:nvSpPr>
        <p:spPr>
          <a:xfrm>
            <a:off x="2411200" y="3124256"/>
            <a:ext cx="1425000" cy="923299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Normalize to the same scale by using the mean of Ligand in each pair</a:t>
            </a:r>
            <a:endParaRPr sz="12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244;p41">
            <a:extLst>
              <a:ext uri="{FF2B5EF4-FFF2-40B4-BE49-F238E27FC236}">
                <a16:creationId xmlns:a16="http://schemas.microsoft.com/office/drawing/2014/main" id="{AE42191D-3F58-476D-A088-51BCA9C4F27C}"/>
              </a:ext>
            </a:extLst>
          </p:cNvPr>
          <p:cNvSpPr txBox="1"/>
          <p:nvPr/>
        </p:nvSpPr>
        <p:spPr>
          <a:xfrm>
            <a:off x="3967925" y="3308921"/>
            <a:ext cx="1474200" cy="553968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Map to the 3D Grid (Distance = 40)</a:t>
            </a:r>
            <a:endParaRPr sz="12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" name="Google Shape;247;p41">
            <a:extLst>
              <a:ext uri="{FF2B5EF4-FFF2-40B4-BE49-F238E27FC236}">
                <a16:creationId xmlns:a16="http://schemas.microsoft.com/office/drawing/2014/main" id="{9A064DF7-BE3B-499D-9402-53D74F201A1A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2145150" y="3090384"/>
            <a:ext cx="266050" cy="49552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248;p41">
            <a:extLst>
              <a:ext uri="{FF2B5EF4-FFF2-40B4-BE49-F238E27FC236}">
                <a16:creationId xmlns:a16="http://schemas.microsoft.com/office/drawing/2014/main" id="{72010ABD-7318-40D4-A815-A4CFE735C21F}"/>
              </a:ext>
            </a:extLst>
          </p:cNvPr>
          <p:cNvCxnSpPr>
            <a:cxnSpLocks/>
            <a:stCxn id="23" idx="3"/>
            <a:endCxn id="12" idx="1"/>
          </p:cNvCxnSpPr>
          <p:nvPr/>
        </p:nvCxnSpPr>
        <p:spPr>
          <a:xfrm flipV="1">
            <a:off x="2145150" y="3585906"/>
            <a:ext cx="266050" cy="53293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249;p41">
            <a:extLst>
              <a:ext uri="{FF2B5EF4-FFF2-40B4-BE49-F238E27FC236}">
                <a16:creationId xmlns:a16="http://schemas.microsoft.com/office/drawing/2014/main" id="{F4B989CA-84BE-4890-A60F-33FBA9817AE0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 flipV="1">
            <a:off x="3836200" y="3585905"/>
            <a:ext cx="131725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251;p41">
            <a:extLst>
              <a:ext uri="{FF2B5EF4-FFF2-40B4-BE49-F238E27FC236}">
                <a16:creationId xmlns:a16="http://schemas.microsoft.com/office/drawing/2014/main" id="{17607F32-A1D4-4EE1-8146-816877936AF9}"/>
              </a:ext>
            </a:extLst>
          </p:cNvPr>
          <p:cNvSpPr txBox="1"/>
          <p:nvPr/>
        </p:nvSpPr>
        <p:spPr>
          <a:xfrm>
            <a:off x="7301547" y="2905823"/>
            <a:ext cx="1177115" cy="3693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altLang="zh-CN" sz="1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Hydrophobic</a:t>
            </a:r>
            <a:endParaRPr sz="12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Google Shape;254;p41">
            <a:extLst>
              <a:ext uri="{FF2B5EF4-FFF2-40B4-BE49-F238E27FC236}">
                <a16:creationId xmlns:a16="http://schemas.microsoft.com/office/drawing/2014/main" id="{853546B7-8938-47CC-A2A1-809FA9AC2840}"/>
              </a:ext>
            </a:extLst>
          </p:cNvPr>
          <p:cNvCxnSpPr>
            <a:cxnSpLocks/>
            <a:stCxn id="20" idx="1"/>
            <a:endCxn id="13" idx="3"/>
          </p:cNvCxnSpPr>
          <p:nvPr/>
        </p:nvCxnSpPr>
        <p:spPr>
          <a:xfrm rot="10800000" flipV="1">
            <a:off x="5442126" y="3585903"/>
            <a:ext cx="131725" cy="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256;p41">
            <a:extLst>
              <a:ext uri="{FF2B5EF4-FFF2-40B4-BE49-F238E27FC236}">
                <a16:creationId xmlns:a16="http://schemas.microsoft.com/office/drawing/2014/main" id="{A17611F5-8755-4BCE-A721-C34F427D57CB}"/>
              </a:ext>
            </a:extLst>
          </p:cNvPr>
          <p:cNvSpPr txBox="1"/>
          <p:nvPr/>
        </p:nvSpPr>
        <p:spPr>
          <a:xfrm>
            <a:off x="7301548" y="3936083"/>
            <a:ext cx="1177114" cy="3693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altLang="zh-CN" sz="1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Polar</a:t>
            </a:r>
            <a:endParaRPr sz="12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53;p41">
            <a:extLst>
              <a:ext uri="{FF2B5EF4-FFF2-40B4-BE49-F238E27FC236}">
                <a16:creationId xmlns:a16="http://schemas.microsoft.com/office/drawing/2014/main" id="{861511A3-04DB-42B2-9DC1-D763FFCA654D}"/>
              </a:ext>
            </a:extLst>
          </p:cNvPr>
          <p:cNvSpPr txBox="1"/>
          <p:nvPr/>
        </p:nvSpPr>
        <p:spPr>
          <a:xfrm>
            <a:off x="5573850" y="3308920"/>
            <a:ext cx="1425000" cy="55396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9525" cap="flat" cmpd="sng">
            <a:solidFill>
              <a:srgbClr val="5BC5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altLang="zh-CN" sz="1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Crop the Atom outside the 3D Grid</a:t>
            </a:r>
            <a:endParaRPr sz="12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" name="Google Shape;262;p41">
            <a:extLst>
              <a:ext uri="{FF2B5EF4-FFF2-40B4-BE49-F238E27FC236}">
                <a16:creationId xmlns:a16="http://schemas.microsoft.com/office/drawing/2014/main" id="{13DCE8F5-75BA-4029-8DE7-8BECAC5D7448}"/>
              </a:ext>
            </a:extLst>
          </p:cNvPr>
          <p:cNvCxnSpPr>
            <a:cxnSpLocks/>
            <a:stCxn id="20" idx="3"/>
            <a:endCxn id="17" idx="1"/>
          </p:cNvCxnSpPr>
          <p:nvPr/>
        </p:nvCxnSpPr>
        <p:spPr>
          <a:xfrm flipV="1">
            <a:off x="6998850" y="3090473"/>
            <a:ext cx="302697" cy="49543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63;p41">
            <a:extLst>
              <a:ext uri="{FF2B5EF4-FFF2-40B4-BE49-F238E27FC236}">
                <a16:creationId xmlns:a16="http://schemas.microsoft.com/office/drawing/2014/main" id="{1B99D6DA-BA2A-49BC-B93C-C7C4D1C6582F}"/>
              </a:ext>
            </a:extLst>
          </p:cNvPr>
          <p:cNvCxnSpPr>
            <a:cxnSpLocks/>
            <a:stCxn id="20" idx="3"/>
            <a:endCxn id="19" idx="1"/>
          </p:cNvCxnSpPr>
          <p:nvPr/>
        </p:nvCxnSpPr>
        <p:spPr>
          <a:xfrm>
            <a:off x="6998850" y="3585904"/>
            <a:ext cx="302698" cy="53482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41;p41">
            <a:extLst>
              <a:ext uri="{FF2B5EF4-FFF2-40B4-BE49-F238E27FC236}">
                <a16:creationId xmlns:a16="http://schemas.microsoft.com/office/drawing/2014/main" id="{6B249755-22B0-4724-AF48-E303D4DFEFC1}"/>
              </a:ext>
            </a:extLst>
          </p:cNvPr>
          <p:cNvSpPr txBox="1"/>
          <p:nvPr/>
        </p:nvSpPr>
        <p:spPr>
          <a:xfrm>
            <a:off x="786150" y="3934193"/>
            <a:ext cx="1359000" cy="36930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>
            <a:solidFill>
              <a:srgbClr val="1A998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altLang="zh-CN" sz="12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Ligand Atoms</a:t>
            </a:r>
            <a:endParaRPr sz="12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8081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7" grpId="0" animBg="1"/>
      <p:bldP spid="19" grpId="0" animBg="1"/>
      <p:bldP spid="20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96F62-239A-48D3-9156-FE4FB4DC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Random Over-sampling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E2203-8383-4B39-B408-9957C64A5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400"/>
              </a:spcBef>
            </a:pPr>
            <a:r>
              <a:rPr lang="en-CA" sz="1400" dirty="0"/>
              <a:t>Problem:</a:t>
            </a:r>
            <a:endParaRPr lang="en-CA" sz="1050" dirty="0"/>
          </a:p>
          <a:p>
            <a:pPr lvl="1">
              <a:spcBef>
                <a:spcPts val="400"/>
              </a:spcBef>
            </a:pPr>
            <a:r>
              <a:rPr lang="en-CA" sz="1200" dirty="0"/>
              <a:t>Dataset Only consist Protein-Ligand Valid Pairs (True Case)</a:t>
            </a:r>
          </a:p>
          <a:p>
            <a:pPr lvl="1">
              <a:spcBef>
                <a:spcPts val="400"/>
              </a:spcBef>
            </a:pPr>
            <a:r>
              <a:rPr lang="en-CA" sz="1200" dirty="0"/>
              <a:t>We also need Invalid Protein-Ligand Pairs (False Case)</a:t>
            </a:r>
          </a:p>
          <a:p>
            <a:pPr>
              <a:spcBef>
                <a:spcPts val="400"/>
              </a:spcBef>
            </a:pPr>
            <a:r>
              <a:rPr lang="en-CA" sz="1400" dirty="0"/>
              <a:t>Solution: </a:t>
            </a:r>
          </a:p>
          <a:p>
            <a:pPr lvl="1">
              <a:spcBef>
                <a:spcPts val="400"/>
              </a:spcBef>
            </a:pPr>
            <a:r>
              <a:rPr lang="en-CA" sz="1200" dirty="0"/>
              <a:t>Randomly add a pair of Protein and Ligand with different name to dataset</a:t>
            </a:r>
            <a:endParaRPr lang="en-CA" sz="1400" dirty="0"/>
          </a:p>
          <a:p>
            <a:pPr>
              <a:spcBef>
                <a:spcPts val="400"/>
              </a:spcBef>
            </a:pPr>
            <a:r>
              <a:rPr lang="en-CA" sz="1400" dirty="0"/>
              <a:t>Final Dataset:</a:t>
            </a:r>
          </a:p>
          <a:p>
            <a:pPr lvl="1">
              <a:spcBef>
                <a:spcPts val="400"/>
              </a:spcBef>
            </a:pPr>
            <a:r>
              <a:rPr lang="en-CA" sz="1200" dirty="0"/>
              <a:t>Training: 2690 pairs</a:t>
            </a:r>
          </a:p>
          <a:p>
            <a:pPr lvl="1">
              <a:spcBef>
                <a:spcPts val="400"/>
              </a:spcBef>
            </a:pPr>
            <a:r>
              <a:rPr lang="en-CA" sz="1200" dirty="0"/>
              <a:t>Validation: 1330 pairs</a:t>
            </a:r>
          </a:p>
          <a:p>
            <a:pPr lvl="1">
              <a:spcBef>
                <a:spcPts val="400"/>
              </a:spcBef>
            </a:pPr>
            <a:r>
              <a:rPr lang="en-CA" sz="1200" dirty="0"/>
              <a:t>Testing: 1980 pairs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835D7C-271A-41A8-A215-D622F5D199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631658-FCC3-4F20-BA97-A5BBD97AD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2565" y="1179260"/>
            <a:ext cx="2861571" cy="36561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EA80186-C903-4E54-8D9E-F43CBC8A2484}"/>
              </a:ext>
            </a:extLst>
          </p:cNvPr>
          <p:cNvSpPr/>
          <p:nvPr/>
        </p:nvSpPr>
        <p:spPr>
          <a:xfrm>
            <a:off x="4682565" y="2906751"/>
            <a:ext cx="2365006" cy="6542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834B58A0-9E36-449B-A3B0-E8138F24C193}"/>
              </a:ext>
            </a:extLst>
          </p:cNvPr>
          <p:cNvSpPr/>
          <p:nvPr/>
        </p:nvSpPr>
        <p:spPr>
          <a:xfrm rot="10800000">
            <a:off x="7621138" y="1483642"/>
            <a:ext cx="706244" cy="297365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7625621-359B-4E6C-85B3-94524E7F1079}"/>
              </a:ext>
            </a:extLst>
          </p:cNvPr>
          <p:cNvSpPr/>
          <p:nvPr/>
        </p:nvSpPr>
        <p:spPr>
          <a:xfrm rot="10800000">
            <a:off x="7618450" y="3087430"/>
            <a:ext cx="706244" cy="297365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1414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11B3E-1045-41C1-BEAE-5DE4B369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CNN Model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B945F3-09CD-4C1F-A201-3EAB3E921B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19CB8E19-78E4-4D68-B75A-A3BE42A6E0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067"/>
          <a:stretch/>
        </p:blipFill>
        <p:spPr>
          <a:xfrm>
            <a:off x="786150" y="1137755"/>
            <a:ext cx="4640777" cy="36976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43F86F-46DE-45B1-B349-16F132FD56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786496" y="1010720"/>
            <a:ext cx="2571354" cy="369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982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BFA4D-B6A3-46B2-B1C5-0215B827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Experimental Study: Optimizer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A5F865-5ADD-4926-AD0A-AD7DFE69A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BD004-4E2A-4312-9CFB-D10D3FDF56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6150" y="1273057"/>
            <a:ext cx="3662498" cy="25973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3F998F-8112-4ABD-8A87-61F22A109BC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722954" y="1292935"/>
            <a:ext cx="3551239" cy="255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199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BFA4D-B6A3-46B2-B1C5-0215B827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Experimental Study: Batch</a:t>
            </a:r>
            <a:r>
              <a:rPr lang="zh-CN" altLang="en-US" dirty="0"/>
              <a:t> </a:t>
            </a:r>
            <a:r>
              <a:rPr lang="en-CA" altLang="zh-CN" dirty="0"/>
              <a:t>Size</a:t>
            </a:r>
            <a:endParaRPr lang="en-CA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A5F865-5ADD-4926-AD0A-AD7DFE69A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BD004-4E2A-4312-9CFB-D10D3FDF56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6150" y="1273057"/>
            <a:ext cx="3662498" cy="25973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3F998F-8112-4ABD-8A87-61F22A109BC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695353" y="1273057"/>
            <a:ext cx="3606440" cy="259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082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BFA4D-B6A3-46B2-B1C5-0215B827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Experimental Study: Learning Rate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A5F865-5ADD-4926-AD0A-AD7DFE69A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BD004-4E2A-4312-9CFB-D10D3FDF56F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6150" y="1273057"/>
            <a:ext cx="3662498" cy="25973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3F998F-8112-4ABD-8A87-61F22A109BC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695353" y="1292935"/>
            <a:ext cx="3606440" cy="255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66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EC285-AA80-4F15-BACB-4F441159A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Sigmoid vs. </a:t>
            </a:r>
            <a:r>
              <a:rPr lang="en-CA" dirty="0" err="1"/>
              <a:t>Softmax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143D1-7189-40BF-A85B-FF24200A3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0" y="3701376"/>
            <a:ext cx="7571700" cy="702600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050" dirty="0"/>
              <a:t>For small values (&lt;-5), sigmoid returns a value close to zero, and for large values (&gt;5) the result of the function gets close to 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050" dirty="0"/>
              <a:t>Sigmoid is equivalent to a 2-element </a:t>
            </a:r>
            <a:r>
              <a:rPr lang="en-US" sz="1050" dirty="0" err="1"/>
              <a:t>Softmax</a:t>
            </a:r>
            <a:r>
              <a:rPr lang="en-US" sz="1050" dirty="0"/>
              <a:t>, where the second element is assumed to be zero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050" dirty="0" err="1"/>
              <a:t>Softmax</a:t>
            </a:r>
            <a:r>
              <a:rPr lang="en-US" sz="1050" dirty="0"/>
              <a:t> is used for multi-classification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050" dirty="0"/>
              <a:t>Sigmoid is used for binary classification</a:t>
            </a:r>
            <a:endParaRPr lang="en-CA" sz="105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395A33-AC35-4232-BD02-A27E5D554F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2DF0E63-18AD-47AB-811B-49823693C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50" y="1155777"/>
            <a:ext cx="2696040" cy="62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77EA1F7-57A5-494A-B082-B314942ED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49" y="1781440"/>
            <a:ext cx="2810441" cy="1875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F3C0C80-F1F1-4F7C-A7F6-1A934DD133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032" y="1055188"/>
            <a:ext cx="2696040" cy="86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85D6988-29A6-42E4-83AC-89EB6E424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963263"/>
            <a:ext cx="3355820" cy="1444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811318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427</Words>
  <Application>Microsoft Office PowerPoint</Application>
  <PresentationFormat>On-screen Show (16:9)</PresentationFormat>
  <Paragraphs>94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Roboto</vt:lpstr>
      <vt:lpstr>Source Sans Pro</vt:lpstr>
      <vt:lpstr>Source Sans Pro Semibold</vt:lpstr>
      <vt:lpstr>Calibri</vt:lpstr>
      <vt:lpstr>Courier New</vt:lpstr>
      <vt:lpstr>charter</vt:lpstr>
      <vt:lpstr>Roboto Slab</vt:lpstr>
      <vt:lpstr>Arial</vt:lpstr>
      <vt:lpstr>Cordelia template</vt:lpstr>
      <vt:lpstr>Deep Learning Approach for predicting Protein-Ligand Pair</vt:lpstr>
      <vt:lpstr>Introduction</vt:lpstr>
      <vt:lpstr>Data Pre-processing</vt:lpstr>
      <vt:lpstr>Random Over-sampling</vt:lpstr>
      <vt:lpstr>CNN Model</vt:lpstr>
      <vt:lpstr>Experimental Study: Optimizer</vt:lpstr>
      <vt:lpstr>Experimental Study: Batch Size</vt:lpstr>
      <vt:lpstr>Experimental Study: Learning Rate</vt:lpstr>
      <vt:lpstr>Sigmoid vs. Softmax</vt:lpstr>
      <vt:lpstr>PowerPoint Presentation</vt:lpstr>
      <vt:lpstr>Prediction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Approach for predicting Protein-Ligand Pair</dc:title>
  <dc:creator>Michael Zhang</dc:creator>
  <cp:lastModifiedBy>Michael Zhang</cp:lastModifiedBy>
  <cp:revision>1</cp:revision>
  <dcterms:modified xsi:type="dcterms:W3CDTF">2022-02-18T11:49:59Z</dcterms:modified>
</cp:coreProperties>
</file>